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21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2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64" r:id="rId3"/>
    <p:sldId id="258" r:id="rId4"/>
    <p:sldId id="281" r:id="rId5"/>
    <p:sldId id="293" r:id="rId6"/>
    <p:sldId id="260" r:id="rId7"/>
    <p:sldId id="261" r:id="rId8"/>
    <p:sldId id="263" r:id="rId9"/>
    <p:sldId id="282" r:id="rId10"/>
    <p:sldId id="294" r:id="rId11"/>
    <p:sldId id="283" r:id="rId12"/>
    <p:sldId id="295" r:id="rId13"/>
    <p:sldId id="284" r:id="rId14"/>
    <p:sldId id="266" r:id="rId15"/>
    <p:sldId id="286" r:id="rId16"/>
    <p:sldId id="287" r:id="rId17"/>
    <p:sldId id="288" r:id="rId18"/>
    <p:sldId id="289" r:id="rId19"/>
    <p:sldId id="290" r:id="rId20"/>
    <p:sldId id="296" r:id="rId21"/>
    <p:sldId id="269" r:id="rId22"/>
    <p:sldId id="270" r:id="rId23"/>
    <p:sldId id="297" r:id="rId24"/>
    <p:sldId id="275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руб.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245-49DB-84B4-E9435193A145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245-49DB-84B4-E9435193A145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245-49DB-84B4-E9435193A14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2024 г.</c:v>
                </c:pt>
                <c:pt idx="1">
                  <c:v>2025 г.</c:v>
                </c:pt>
                <c:pt idx="2">
                  <c:v>2026 г.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691682.1</c:v>
                </c:pt>
                <c:pt idx="1">
                  <c:v>685352.3</c:v>
                </c:pt>
                <c:pt idx="2">
                  <c:v>670982.1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1245-49DB-84B4-E9435193A1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63675216"/>
        <c:axId val="163173440"/>
      </c:barChart>
      <c:catAx>
        <c:axId val="163675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3173440"/>
        <c:crosses val="autoZero"/>
        <c:auto val="1"/>
        <c:lblAlgn val="ctr"/>
        <c:lblOffset val="100"/>
        <c:noMultiLvlLbl val="0"/>
      </c:catAx>
      <c:valAx>
        <c:axId val="163173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3675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9506950520073879E-2"/>
          <c:y val="0.19374986504983605"/>
          <c:w val="0.71442342546687831"/>
          <c:h val="0.7859377592311910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8"/>
          <c:dPt>
            <c:idx val="0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224-4C48-AA26-D042596EED99}"/>
              </c:ext>
            </c:extLst>
          </c:dPt>
          <c:dPt>
            <c:idx val="5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224-4C48-AA26-D042596EED9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совет депутатов</c:v>
                </c:pt>
                <c:pt idx="1">
                  <c:v>контрольно-счетная палата</c:v>
                </c:pt>
                <c:pt idx="2">
                  <c:v>администрация</c:v>
                </c:pt>
                <c:pt idx="3">
                  <c:v>МКУ ЦМУ</c:v>
                </c:pt>
                <c:pt idx="4">
                  <c:v>МБУ Муринская панорама</c:v>
                </c:pt>
                <c:pt idx="5">
                  <c:v>МБУ ЦБС</c:v>
                </c:pt>
                <c:pt idx="6">
                  <c:v>МБУ Похоронная служба</c:v>
                </c:pt>
                <c:pt idx="7">
                  <c:v>МБУ СРТ</c:v>
                </c:pt>
              </c:strCache>
            </c:strRef>
          </c:cat>
          <c:val>
            <c:numRef>
              <c:f>Лист1!$B$2:$B$9</c:f>
              <c:numCache>
                <c:formatCode>0.0</c:formatCode>
                <c:ptCount val="8"/>
                <c:pt idx="0" formatCode="General">
                  <c:v>20373.8</c:v>
                </c:pt>
                <c:pt idx="1">
                  <c:v>9977.2999999999993</c:v>
                </c:pt>
                <c:pt idx="2" formatCode="General">
                  <c:v>121972.5</c:v>
                </c:pt>
                <c:pt idx="3">
                  <c:v>68005</c:v>
                </c:pt>
                <c:pt idx="4" formatCode="General">
                  <c:v>6663.4</c:v>
                </c:pt>
                <c:pt idx="5" formatCode="General">
                  <c:v>59623.3</c:v>
                </c:pt>
                <c:pt idx="6">
                  <c:v>2000</c:v>
                </c:pt>
                <c:pt idx="7" formatCode="General">
                  <c:v>287555.09999999998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099-4FAE-B467-E003150401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0995608265016252"/>
          <c:y val="0.19464122818397955"/>
          <c:w val="0.28345955520991978"/>
          <c:h val="0.7935298478389610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110517049566329E-2"/>
          <c:y val="0.19374986504983605"/>
          <c:w val="0.67381985893738594"/>
          <c:h val="0.7414065119705639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8"/>
          <c:dPt>
            <c:idx val="0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224-4C48-AA26-D042596EED99}"/>
              </c:ext>
            </c:extLst>
          </c:dPt>
          <c:dPt>
            <c:idx val="5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224-4C48-AA26-D042596EED9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Заработная плата главы муниципального образования</c:v>
                </c:pt>
                <c:pt idx="1">
                  <c:v>Заработная плата постоянно действующего депутата </c:v>
                </c:pt>
                <c:pt idx="2">
                  <c:v>Заработная плата аппарата совета депутатов</c:v>
                </c:pt>
                <c:pt idx="3">
                  <c:v>Компенсационные выплаты депутатам совета депутатов</c:v>
                </c:pt>
                <c:pt idx="4">
                  <c:v>Выплаты по почетной грамоте и благодарностям</c:v>
                </c:pt>
                <c:pt idx="5">
                  <c:v>Грамоты, награды</c:v>
                </c:pt>
                <c:pt idx="6">
                  <c:v>Содержание аппарата совета депутатов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3184</c:v>
                </c:pt>
                <c:pt idx="1">
                  <c:v>2237.8000000000002</c:v>
                </c:pt>
                <c:pt idx="2">
                  <c:v>8202</c:v>
                </c:pt>
                <c:pt idx="3">
                  <c:v>3600</c:v>
                </c:pt>
                <c:pt idx="4">
                  <c:v>900</c:v>
                </c:pt>
                <c:pt idx="5">
                  <c:v>100</c:v>
                </c:pt>
                <c:pt idx="6">
                  <c:v>2150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099-4FAE-B467-E003150401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0995608265016252"/>
          <c:y val="0.19464122818397955"/>
          <c:w val="0.28345955520991978"/>
          <c:h val="0.7935298478389610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110517049566329E-2"/>
          <c:y val="0.19374986504983605"/>
          <c:w val="0.67381985893738594"/>
          <c:h val="0.7414065119705639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8"/>
          <c:dPt>
            <c:idx val="0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224-4C48-AA26-D042596EED9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Заработная плата председателя и заместителя председателя счетной палаты </c:v>
                </c:pt>
                <c:pt idx="1">
                  <c:v>Заработная плата аудитора счетной палаты</c:v>
                </c:pt>
                <c:pt idx="2">
                  <c:v>Содержание счетной палаты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6148.7</c:v>
                </c:pt>
                <c:pt idx="1">
                  <c:v>2391.1</c:v>
                </c:pt>
                <c:pt idx="2">
                  <c:v>1437.5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099-4FAE-B467-E003150401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0995608265016252"/>
          <c:y val="0.19464122818397955"/>
          <c:w val="0.28345955520991978"/>
          <c:h val="0.7935298478389610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955361951751163"/>
          <c:y val="7.7353073873951295E-2"/>
          <c:w val="0.51594927631488174"/>
          <c:h val="0.7294646906047739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руб.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Лист1!$A$2:$A$15</c:f>
              <c:strCache>
                <c:ptCount val="14"/>
                <c:pt idx="0">
                  <c:v>Заработная плата главы администрации</c:v>
                </c:pt>
                <c:pt idx="1">
                  <c:v>Заработная плата сотрудников администрации</c:v>
                </c:pt>
                <c:pt idx="2">
                  <c:v>Командировочные расходы</c:v>
                </c:pt>
                <c:pt idx="3">
                  <c:v>Содержание администрации</c:v>
                </c:pt>
                <c:pt idx="4">
                  <c:v>Оплата налогов и гос. пошлин</c:v>
                </c:pt>
                <c:pt idx="5">
                  <c:v>Оплата непредвиденных расходов</c:v>
                </c:pt>
                <c:pt idx="6">
                  <c:v>Резервный фонд</c:v>
                </c:pt>
                <c:pt idx="7">
                  <c:v>Расходы по передаче полномочий по решению вопросов местного значения в соответствии с заключенными соглашениями</c:v>
                </c:pt>
                <c:pt idx="8">
                  <c:v>Доплаты к пенсиям муниципальным служащим</c:v>
                </c:pt>
                <c:pt idx="9">
                  <c:v>Обеспечение функционирования уличного освещения</c:v>
                </c:pt>
                <c:pt idx="10">
                  <c:v>Исполнение судебных актов, вступивших в законную силу</c:v>
                </c:pt>
                <c:pt idx="11">
                  <c:v>Ежегодные членские взносы в Совет муниципальных образований</c:v>
                </c:pt>
                <c:pt idx="12">
                  <c:v>Расходы на осуществление первичного воинского учета</c:v>
                </c:pt>
                <c:pt idx="13">
                  <c:v>Осуществление отдельных государственных полномочий</c:v>
                </c:pt>
              </c:strCache>
            </c:strRef>
          </c:cat>
          <c:val>
            <c:numRef>
              <c:f>Лист1!$B$2:$B$15</c:f>
              <c:numCache>
                <c:formatCode>0.0</c:formatCode>
                <c:ptCount val="14"/>
                <c:pt idx="0">
                  <c:v>4780</c:v>
                </c:pt>
                <c:pt idx="1">
                  <c:v>92157</c:v>
                </c:pt>
                <c:pt idx="2">
                  <c:v>100</c:v>
                </c:pt>
                <c:pt idx="3" formatCode="General">
                  <c:v>4661.2</c:v>
                </c:pt>
                <c:pt idx="4">
                  <c:v>30</c:v>
                </c:pt>
                <c:pt idx="5">
                  <c:v>50</c:v>
                </c:pt>
                <c:pt idx="6" formatCode="General">
                  <c:v>800</c:v>
                </c:pt>
                <c:pt idx="7" formatCode="General">
                  <c:v>1748.3</c:v>
                </c:pt>
                <c:pt idx="8">
                  <c:v>1700</c:v>
                </c:pt>
                <c:pt idx="9">
                  <c:v>10015</c:v>
                </c:pt>
                <c:pt idx="10">
                  <c:v>2350</c:v>
                </c:pt>
                <c:pt idx="11" formatCode="General">
                  <c:v>261.2</c:v>
                </c:pt>
                <c:pt idx="12" formatCode="General">
                  <c:v>3284.6</c:v>
                </c:pt>
                <c:pt idx="13" formatCode="General">
                  <c:v>35.200000000000003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01C3-451B-AA6B-B6E102A9E2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06002416"/>
        <c:axId val="305446288"/>
      </c:barChart>
      <c:valAx>
        <c:axId val="3054462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6002416"/>
        <c:crosses val="autoZero"/>
        <c:crossBetween val="between"/>
      </c:valAx>
      <c:catAx>
        <c:axId val="3060024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544628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110517049566329E-2"/>
          <c:y val="0.19374986504983605"/>
          <c:w val="0.67381985893738594"/>
          <c:h val="0.7414065119705639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8"/>
          <c:dPt>
            <c:idx val="0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224-4C48-AA26-D042596EED9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Заработная плата </c:v>
                </c:pt>
                <c:pt idx="1">
                  <c:v>Командировки</c:v>
                </c:pt>
                <c:pt idx="2">
                  <c:v> аренда здания ул. Парковая д.1</c:v>
                </c:pt>
                <c:pt idx="3">
                  <c:v>Содержание МКУ ЦМУ</c:v>
                </c:pt>
                <c:pt idx="4">
                  <c:v>Налог на имущество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47480</c:v>
                </c:pt>
                <c:pt idx="1">
                  <c:v>80</c:v>
                </c:pt>
                <c:pt idx="2" formatCode="General">
                  <c:v>17642.900000000001</c:v>
                </c:pt>
                <c:pt idx="3" formatCode="General">
                  <c:v>2785.1</c:v>
                </c:pt>
                <c:pt idx="4">
                  <c:v>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099-4FAE-B467-E003150401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0995608265016252"/>
          <c:y val="0.19464122818397955"/>
          <c:w val="0.28345955520991978"/>
          <c:h val="0.7935298478389610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110517049566329E-2"/>
          <c:y val="0.19374986504983605"/>
          <c:w val="0.67381985893738594"/>
          <c:h val="0.7414065119705639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224-4C48-AA26-D042596EED9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2"/>
                <c:pt idx="0">
                  <c:v>Заработная плата </c:v>
                </c:pt>
                <c:pt idx="1">
                  <c:v>Содержание МКУ ЦМУ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 formatCode="General">
                  <c:v>4704.8</c:v>
                </c:pt>
                <c:pt idx="1">
                  <c:v>1958.6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099-4FAE-B467-E003150401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0995608265016252"/>
          <c:y val="0.19464122818397955"/>
          <c:w val="0.28345955520991978"/>
          <c:h val="0.7935298478389610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110517049566329E-2"/>
          <c:y val="0.19374986504983605"/>
          <c:w val="0.67381985893738594"/>
          <c:h val="0.7414065119705639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8"/>
          <c:dPt>
            <c:idx val="0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224-4C48-AA26-D042596EED9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Заработная плата </c:v>
                </c:pt>
                <c:pt idx="1">
                  <c:v>Содержание МБУ похоронная служба</c:v>
                </c:pt>
                <c:pt idx="2">
                  <c:v>комплекс мероприятий по захоронению людей, погибших в ходе СВО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</c:v>
                </c:pt>
                <c:pt idx="1">
                  <c:v>1290.8</c:v>
                </c:pt>
                <c:pt idx="2">
                  <c:v>709.2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099-4FAE-B467-E003150401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0995608265016252"/>
          <c:y val="0.19464122818397955"/>
          <c:w val="0.28345955520991978"/>
          <c:h val="0.7935298478389610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110517049566329E-2"/>
          <c:y val="0.19374986504983605"/>
          <c:w val="0.67381985893738594"/>
          <c:h val="0.7414065119705639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8"/>
          <c:dPt>
            <c:idx val="0"/>
            <c:bubble3D val="0"/>
            <c:explosion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224-4C48-AA26-D042596EED9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Заработная плата </c:v>
                </c:pt>
                <c:pt idx="1">
                  <c:v>сервисное обслуживание уличного освещения</c:v>
                </c:pt>
                <c:pt idx="2">
                  <c:v>Содержание МБУ ЦБС</c:v>
                </c:pt>
                <c:pt idx="3">
                  <c:v>плановая диагностика улично-дорожной сети</c:v>
                </c:pt>
                <c:pt idx="4">
                  <c:v>очистка опор освещения</c:v>
                </c:pt>
                <c:pt idx="5">
                  <c:v>содержание букв «Мурино» и «Я люблю Мурино»</c:v>
                </c:pt>
                <c:pt idx="6">
                  <c:v>установка дорожного ограждения по ул. Графская этап 2</c:v>
                </c:pt>
                <c:pt idx="7">
                  <c:v>содержание котельной БМК</c:v>
                </c:pt>
                <c:pt idx="8">
                  <c:v>уплата налогов и пошлин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36195.5</c:v>
                </c:pt>
                <c:pt idx="1">
                  <c:v>9715.4</c:v>
                </c:pt>
                <c:pt idx="2">
                  <c:v>2223.4</c:v>
                </c:pt>
                <c:pt idx="3">
                  <c:v>600</c:v>
                </c:pt>
                <c:pt idx="4">
                  <c:v>2800</c:v>
                </c:pt>
                <c:pt idx="5">
                  <c:v>476</c:v>
                </c:pt>
                <c:pt idx="6">
                  <c:v>1500</c:v>
                </c:pt>
                <c:pt idx="7">
                  <c:v>5117</c:v>
                </c:pt>
                <c:pt idx="8">
                  <c:v>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099-4FAE-B467-E003150401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6304837035359177"/>
          <c:y val="0"/>
          <c:w val="0.33036724146876345"/>
          <c:h val="1"/>
        </c:manualLayout>
      </c:layout>
      <c:overlay val="1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110517049566329E-2"/>
          <c:y val="0.19374986504983605"/>
          <c:w val="0.67381985893738594"/>
          <c:h val="0.7414065119705639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8"/>
          <c:dPt>
            <c:idx val="0"/>
            <c:bubble3D val="0"/>
            <c:explosion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224-4C48-AA26-D042596EED9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Заработная плата </c:v>
                </c:pt>
                <c:pt idx="1">
                  <c:v>Содержание здания администрации</c:v>
                </c:pt>
                <c:pt idx="2">
                  <c:v>Содержание МБУ СРТ</c:v>
                </c:pt>
                <c:pt idx="3">
                  <c:v>сервисное обслуживание уличного освещения</c:v>
                </c:pt>
                <c:pt idx="4">
                  <c:v>Содержание и уборка территории</c:v>
                </c:pt>
                <c:pt idx="5">
                  <c:v>Содержание детских и спортивных площадок</c:v>
                </c:pt>
                <c:pt idx="6">
                  <c:v>уплата налогов и пошлин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48100</c:v>
                </c:pt>
                <c:pt idx="1">
                  <c:v>5235.3</c:v>
                </c:pt>
                <c:pt idx="2">
                  <c:v>4607.3999999999996</c:v>
                </c:pt>
                <c:pt idx="3">
                  <c:v>5746.1</c:v>
                </c:pt>
                <c:pt idx="4">
                  <c:v>213113.9</c:v>
                </c:pt>
                <c:pt idx="5">
                  <c:v>3252.4</c:v>
                </c:pt>
                <c:pt idx="6">
                  <c:v>7500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099-4FAE-B467-E003150401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6304837035359177"/>
          <c:y val="0"/>
          <c:w val="0.33036724146876345"/>
          <c:h val="1"/>
        </c:manualLayout>
      </c:layout>
      <c:overlay val="1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 г.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руб.</c:v>
                </c:pt>
              </c:strCache>
            </c:strRef>
          </c:cat>
          <c:val>
            <c:numRef>
              <c:f>Лист1!$B$2</c:f>
              <c:numCache>
                <c:formatCode>0.00</c:formatCode>
                <c:ptCount val="1"/>
                <c:pt idx="0">
                  <c:v>125280.7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224-46EA-9036-5AA9689172F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2025 г.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руб.</c:v>
                </c:pt>
              </c:strCache>
            </c:strRef>
          </c:cat>
          <c:val>
            <c:numRef>
              <c:f>Лист1!$C$2</c:f>
              <c:numCache>
                <c:formatCode>0.00</c:formatCode>
                <c:ptCount val="1"/>
                <c:pt idx="0">
                  <c:v>78707.5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224-46EA-9036-5AA9689172F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2026 г.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руб.</c:v>
                </c:pt>
              </c:strCache>
            </c:strRef>
          </c:cat>
          <c:val>
            <c:numRef>
              <c:f>Лист1!$D$2</c:f>
              <c:numCache>
                <c:formatCode>0.00</c:formatCode>
                <c:ptCount val="1"/>
                <c:pt idx="0">
                  <c:v>58248.4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224-46EA-9036-5AA9689172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6005160"/>
        <c:axId val="306005552"/>
      </c:barChart>
      <c:catAx>
        <c:axId val="3060051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06005552"/>
        <c:crosses val="autoZero"/>
        <c:auto val="1"/>
        <c:lblAlgn val="ctr"/>
        <c:lblOffset val="100"/>
        <c:noMultiLvlLbl val="0"/>
      </c:catAx>
      <c:valAx>
        <c:axId val="306005552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30600516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4216186979269594E-2"/>
          <c:y val="2.4525801621234262E-2"/>
          <c:w val="0.95446280905771852"/>
          <c:h val="0.73379570691332519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Налоги на прибыль, доходы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0766526019690578E-2"/>
                  <c:y val="0.307642487046632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01AD-40AC-A849-B2D76B6ECD46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5272503516174442E-2"/>
                  <c:y val="0.361614853195164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1AD-40AC-A849-B2D76B6ECD46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4173699015471166E-2"/>
                  <c:y val="0.418285837651122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01AD-40AC-A849-B2D76B6ECD46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2024 г.</c:v>
                </c:pt>
                <c:pt idx="1">
                  <c:v>2025 г.</c:v>
                </c:pt>
                <c:pt idx="2">
                  <c:v>2026 г.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191613.3</c:v>
                </c:pt>
                <c:pt idx="1">
                  <c:v>210186.4</c:v>
                </c:pt>
                <c:pt idx="2">
                  <c:v>236379.3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950-4925-9FCF-7ADE6011DF4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Налоги на товары (работы, услуги) 
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2024 г.</c:v>
                </c:pt>
                <c:pt idx="1">
                  <c:v>2025 г.</c:v>
                </c:pt>
                <c:pt idx="2">
                  <c:v>2026 г.</c:v>
                </c:pt>
              </c:strCache>
            </c:strRef>
          </c:cat>
          <c:val>
            <c:numRef>
              <c:f>Лист1!$C$2:$C$4</c:f>
              <c:numCache>
                <c:formatCode>0.00</c:formatCode>
                <c:ptCount val="3"/>
                <c:pt idx="0">
                  <c:v>2600</c:v>
                </c:pt>
                <c:pt idx="1">
                  <c:v>2700</c:v>
                </c:pt>
                <c:pt idx="2">
                  <c:v>3800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950-4925-9FCF-7ADE6011DF4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Налоги на имущество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2024 г.</c:v>
                </c:pt>
                <c:pt idx="1">
                  <c:v>2025 г.</c:v>
                </c:pt>
                <c:pt idx="2">
                  <c:v>2026 г.</c:v>
                </c:pt>
              </c:strCache>
            </c:strRef>
          </c:cat>
          <c:val>
            <c:numRef>
              <c:f>Лист1!$D$2:$D$4</c:f>
              <c:numCache>
                <c:formatCode>#,##0.00</c:formatCode>
                <c:ptCount val="3"/>
                <c:pt idx="0">
                  <c:v>147144</c:v>
                </c:pt>
                <c:pt idx="1">
                  <c:v>148144</c:v>
                </c:pt>
                <c:pt idx="2">
                  <c:v>157144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950-4925-9FCF-7ADE6011DF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162343008"/>
        <c:axId val="9537672"/>
        <c:axId val="161682144"/>
      </c:bar3DChart>
      <c:catAx>
        <c:axId val="162343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537672"/>
        <c:crosses val="autoZero"/>
        <c:auto val="1"/>
        <c:lblAlgn val="ctr"/>
        <c:lblOffset val="100"/>
        <c:noMultiLvlLbl val="0"/>
      </c:catAx>
      <c:valAx>
        <c:axId val="9537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2343008"/>
        <c:crosses val="autoZero"/>
        <c:crossBetween val="between"/>
      </c:valAx>
      <c:serAx>
        <c:axId val="161682144"/>
        <c:scaling>
          <c:orientation val="minMax"/>
        </c:scaling>
        <c:delete val="1"/>
        <c:axPos val="b"/>
        <c:majorTickMark val="out"/>
        <c:minorTickMark val="none"/>
        <c:tickLblPos val="nextTo"/>
        <c:crossAx val="9537672"/>
        <c:crosses val="autoZero"/>
      </c:ser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64111103313083"/>
          <c:y val="0.85363812209284662"/>
          <c:w val="0.75496799016294769"/>
          <c:h val="0.1011157389110144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 г.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МП "Обеспечение безопасности на территории МО "Муринское ГП"</c:v>
                </c:pt>
                <c:pt idx="1">
                  <c:v>МП "Развитие и функционирование дорожно-транспортного комплекса МО "Муринское ГП"</c:v>
                </c:pt>
                <c:pt idx="2">
                  <c:v>МП "Устойчивое функционирование и развитие коммунальной инфраструктуры и повышение энергоэффективности в МО "Муринское ГП"</c:v>
                </c:pt>
                <c:pt idx="3">
                  <c:v>МП " Управление муниципальным имуществом, финансами и муниципальной службой МО "Муринское ГП"</c:v>
                </c:pt>
                <c:pt idx="4">
                  <c:v>МП "Устойчивое общественное развитие в МО "Муринское ГП" ВМР ЛО</c:v>
                </c:pt>
                <c:pt idx="5">
                  <c:v>МП "Адресная соц. поддержка жителей МО "Муринское ГП" ВМР ЛО</c:v>
                </c:pt>
              </c:strCache>
            </c:strRef>
          </c:cat>
          <c:val>
            <c:numRef>
              <c:f>Лист1!$B$2:$B$7</c:f>
              <c:numCache>
                <c:formatCode>#\ ##0.0</c:formatCode>
                <c:ptCount val="6"/>
                <c:pt idx="0">
                  <c:v>5388.7</c:v>
                </c:pt>
                <c:pt idx="1">
                  <c:v>14595.9</c:v>
                </c:pt>
                <c:pt idx="2">
                  <c:v>5337.2</c:v>
                </c:pt>
                <c:pt idx="3">
                  <c:v>6442.4</c:v>
                </c:pt>
                <c:pt idx="4">
                  <c:v>15302</c:v>
                </c:pt>
                <c:pt idx="5">
                  <c:v>2203.6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BED-4F8D-AB7A-2A766A113BA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2025 г.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МП "Обеспечение безопасности на территории МО "Муринское ГП"</c:v>
                </c:pt>
                <c:pt idx="1">
                  <c:v>МП "Развитие и функционирование дорожно-транспортного комплекса МО "Муринское ГП"</c:v>
                </c:pt>
                <c:pt idx="2">
                  <c:v>МП "Устойчивое функционирование и развитие коммунальной инфраструктуры и повышение энергоэффективности в МО "Муринское ГП"</c:v>
                </c:pt>
                <c:pt idx="3">
                  <c:v>МП " Управление муниципальным имуществом, финансами и муниципальной службой МО "Муринское ГП"</c:v>
                </c:pt>
                <c:pt idx="4">
                  <c:v>МП "Устойчивое общественное развитие в МО "Муринское ГП" ВМР ЛО</c:v>
                </c:pt>
                <c:pt idx="5">
                  <c:v>МП "Адресная соц. поддержка жителей МО "Муринское ГП" ВМР ЛО</c:v>
                </c:pt>
              </c:strCache>
            </c:strRef>
          </c:cat>
          <c:val>
            <c:numRef>
              <c:f>Лист1!$C$2:$C$7</c:f>
              <c:numCache>
                <c:formatCode>#\ ##0.0</c:formatCode>
                <c:ptCount val="6"/>
                <c:pt idx="0">
                  <c:v>7695</c:v>
                </c:pt>
                <c:pt idx="1">
                  <c:v>20002.2</c:v>
                </c:pt>
                <c:pt idx="2">
                  <c:v>1630</c:v>
                </c:pt>
                <c:pt idx="3">
                  <c:v>6531</c:v>
                </c:pt>
                <c:pt idx="4">
                  <c:v>1302</c:v>
                </c:pt>
                <c:pt idx="5">
                  <c:v>2486.1999999999998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BED-4F8D-AB7A-2A766A113BA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2026 г.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МП "Обеспечение безопасности на территории МО "Муринское ГП"</c:v>
                </c:pt>
                <c:pt idx="1">
                  <c:v>МП "Развитие и функционирование дорожно-транспортного комплекса МО "Муринское ГП"</c:v>
                </c:pt>
                <c:pt idx="2">
                  <c:v>МП "Устойчивое функционирование и развитие коммунальной инфраструктуры и повышение энергоэффективности в МО "Муринское ГП"</c:v>
                </c:pt>
                <c:pt idx="3">
                  <c:v>МП " Управление муниципальным имуществом, финансами и муниципальной службой МО "Муринское ГП"</c:v>
                </c:pt>
                <c:pt idx="4">
                  <c:v>МП "Устойчивое общественное развитие в МО "Муринское ГП" ВМР ЛО</c:v>
                </c:pt>
                <c:pt idx="5">
                  <c:v>МП "Адресная соц. поддержка жителей МО "Муринское ГП" ВМР ЛО</c:v>
                </c:pt>
              </c:strCache>
            </c:strRef>
          </c:cat>
          <c:val>
            <c:numRef>
              <c:f>Лист1!$D$2:$D$7</c:f>
              <c:numCache>
                <c:formatCode>#\ ##0.0</c:formatCode>
                <c:ptCount val="6"/>
                <c:pt idx="0">
                  <c:v>7695</c:v>
                </c:pt>
                <c:pt idx="1">
                  <c:v>1449</c:v>
                </c:pt>
                <c:pt idx="2">
                  <c:v>1630</c:v>
                </c:pt>
                <c:pt idx="3">
                  <c:v>4928.5</c:v>
                </c:pt>
                <c:pt idx="4">
                  <c:v>1302</c:v>
                </c:pt>
                <c:pt idx="5">
                  <c:v>2506.4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BED-4F8D-AB7A-2A766A113B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06601784"/>
        <c:axId val="306602176"/>
      </c:barChart>
      <c:catAx>
        <c:axId val="3066017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6602176"/>
        <c:crosses val="autoZero"/>
        <c:auto val="1"/>
        <c:lblAlgn val="ctr"/>
        <c:lblOffset val="100"/>
        <c:noMultiLvlLbl val="0"/>
      </c:catAx>
      <c:valAx>
        <c:axId val="3066021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6601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 г.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МП "Стимулирование экономической активности на территории МО "Муринское ГП" ВМР ЛО</c:v>
                </c:pt>
                <c:pt idx="1">
                  <c:v>МП "Благоустройство в МО "Муринское ГП"</c:v>
                </c:pt>
                <c:pt idx="2">
                  <c:v>МП "Развитие культуры в МО "Муринское ГП" ВМР ЛО</c:v>
                </c:pt>
                <c:pt idx="3">
                  <c:v>МП "Развитие молодежной политики, межнациональных и межконфессиональных отношений в МО "Муринское ГП" ВМР ЛО</c:v>
                </c:pt>
                <c:pt idx="4">
                  <c:v>МП "Развитие физической культуры и массового спорта, туризма в МО "Муринское ГП" ВМР ЛО</c:v>
                </c:pt>
              </c:strCache>
            </c:strRef>
          </c:cat>
          <c:val>
            <c:numRef>
              <c:f>Лист1!$B$2:$B$6</c:f>
              <c:numCache>
                <c:formatCode>#\ ##0.0</c:formatCode>
                <c:ptCount val="5"/>
                <c:pt idx="0">
                  <c:v>4000.5</c:v>
                </c:pt>
                <c:pt idx="1">
                  <c:v>46184.9</c:v>
                </c:pt>
                <c:pt idx="2">
                  <c:v>15405.8</c:v>
                </c:pt>
                <c:pt idx="3">
                  <c:v>8552.7000000000007</c:v>
                </c:pt>
                <c:pt idx="4">
                  <c:v>1867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636-4006-A52F-15DA94B001A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2025 г.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МП "Стимулирование экономической активности на территории МО "Муринское ГП" ВМР ЛО</c:v>
                </c:pt>
                <c:pt idx="1">
                  <c:v>МП "Благоустройство в МО "Муринское ГП"</c:v>
                </c:pt>
                <c:pt idx="2">
                  <c:v>МП "Развитие культуры в МО "Муринское ГП" ВМР ЛО</c:v>
                </c:pt>
                <c:pt idx="3">
                  <c:v>МП "Развитие молодежной политики, межнациональных и межконфессиональных отношений в МО "Муринское ГП" ВМР ЛО</c:v>
                </c:pt>
                <c:pt idx="4">
                  <c:v>МП "Развитие физической культуры и массового спорта, туризма в МО "Муринское ГП" ВМР ЛО</c:v>
                </c:pt>
              </c:strCache>
            </c:strRef>
          </c:cat>
          <c:val>
            <c:numRef>
              <c:f>Лист1!$C$2:$C$6</c:f>
              <c:numCache>
                <c:formatCode>#\ ##0.0</c:formatCode>
                <c:ptCount val="5"/>
                <c:pt idx="0">
                  <c:v>2826.9</c:v>
                </c:pt>
                <c:pt idx="1">
                  <c:v>9193.5</c:v>
                </c:pt>
                <c:pt idx="2">
                  <c:v>16360.8</c:v>
                </c:pt>
                <c:pt idx="3">
                  <c:v>8721.5</c:v>
                </c:pt>
                <c:pt idx="4">
                  <c:v>1960.4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636-4006-A52F-15DA94B001A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2026 г.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МП "Стимулирование экономической активности на территории МО "Муринское ГП" ВМР ЛО</c:v>
                </c:pt>
                <c:pt idx="1">
                  <c:v>МП "Благоустройство в МО "Муринское ГП"</c:v>
                </c:pt>
                <c:pt idx="2">
                  <c:v>МП "Развитие культуры в МО "Муринское ГП" ВМР ЛО</c:v>
                </c:pt>
                <c:pt idx="3">
                  <c:v>МП "Развитие молодежной политики, межнациональных и межконфессиональных отношений в МО "Муринское ГП" ВМР ЛО</c:v>
                </c:pt>
                <c:pt idx="4">
                  <c:v>МП "Развитие физической культуры и массового спорта, туризма в МО "Муринское ГП" ВМР ЛО</c:v>
                </c:pt>
              </c:strCache>
            </c:strRef>
          </c:cat>
          <c:val>
            <c:numRef>
              <c:f>Лист1!$D$2:$D$6</c:f>
              <c:numCache>
                <c:formatCode>#\ ##0.0</c:formatCode>
                <c:ptCount val="5"/>
                <c:pt idx="0">
                  <c:v>1949.8</c:v>
                </c:pt>
                <c:pt idx="1">
                  <c:v>9110.7000000000007</c:v>
                </c:pt>
                <c:pt idx="2">
                  <c:v>16954.099999999999</c:v>
                </c:pt>
                <c:pt idx="3">
                  <c:v>8664.6</c:v>
                </c:pt>
                <c:pt idx="4">
                  <c:v>2058.3000000000002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636-4006-A52F-15DA94B001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306602960"/>
        <c:axId val="306603352"/>
      </c:barChart>
      <c:catAx>
        <c:axId val="3066029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6603352"/>
        <c:crosses val="autoZero"/>
        <c:auto val="1"/>
        <c:lblAlgn val="ctr"/>
        <c:lblOffset val="100"/>
        <c:noMultiLvlLbl val="0"/>
      </c:catAx>
      <c:valAx>
        <c:axId val="3066033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6602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 г.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руб.</c:v>
                </c:pt>
              </c:strCache>
            </c:strRef>
          </c:cat>
          <c:val>
            <c:numRef>
              <c:f>Лист1!$B$2</c:f>
              <c:numCache>
                <c:formatCode>0.00</c:formatCode>
                <c:ptCount val="1"/>
                <c:pt idx="0">
                  <c:v>9769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224-46EA-9036-5AA9689172F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2025 г.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руб.</c:v>
                </c:pt>
              </c:strCache>
            </c:strRef>
          </c:cat>
          <c:val>
            <c:numRef>
              <c:f>Лист1!$C$2</c:f>
              <c:numCache>
                <c:formatCode>0.00</c:formatCode>
                <c:ptCount val="1"/>
                <c:pt idx="0">
                  <c:v>19113.8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224-46EA-9036-5AA9689172F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2026 г.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руб.</c:v>
                </c:pt>
              </c:strCache>
            </c:strRef>
          </c:cat>
          <c:val>
            <c:numRef>
              <c:f>Лист1!$D$2</c:f>
              <c:numCache>
                <c:formatCode>0.00</c:formatCode>
                <c:ptCount val="1"/>
                <c:pt idx="0">
                  <c:v>38786.1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224-46EA-9036-5AA9689172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6604136"/>
        <c:axId val="306604528"/>
      </c:barChart>
      <c:catAx>
        <c:axId val="3066041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06604528"/>
        <c:crosses val="autoZero"/>
        <c:auto val="1"/>
        <c:lblAlgn val="ctr"/>
        <c:lblOffset val="100"/>
        <c:noMultiLvlLbl val="0"/>
      </c:catAx>
      <c:valAx>
        <c:axId val="306604528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30660413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 г.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руб.</c:v>
                </c:pt>
              </c:strCache>
            </c:strRef>
          </c:cat>
          <c:val>
            <c:numRef>
              <c:f>Лист1!$B$2</c:f>
              <c:numCache>
                <c:formatCode>0.00</c:formatCode>
                <c:ptCount val="1"/>
                <c:pt idx="0">
                  <c:v>341357.3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F39-4294-80A6-CC4C0DBA44C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2025 г.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руб.</c:v>
                </c:pt>
              </c:strCache>
            </c:strRef>
          </c:cat>
          <c:val>
            <c:numRef>
              <c:f>Лист1!$C$2</c:f>
              <c:numCache>
                <c:formatCode>0.00</c:formatCode>
                <c:ptCount val="1"/>
                <c:pt idx="0">
                  <c:v>361030.40000000002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F39-4294-80A6-CC4C0DBA44C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2026 г.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321003963011986E-3"/>
                  <c:y val="0.102337877268459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CF39-4294-80A6-CC4C0DBA44C0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руб.</c:v>
                </c:pt>
              </c:strCache>
            </c:strRef>
          </c:cat>
          <c:val>
            <c:numRef>
              <c:f>Лист1!$D$2</c:f>
              <c:numCache>
                <c:formatCode>0.00</c:formatCode>
                <c:ptCount val="1"/>
                <c:pt idx="0">
                  <c:v>397323.3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F39-4294-80A6-CC4C0DBA44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1371752"/>
        <c:axId val="304607248"/>
      </c:barChart>
      <c:catAx>
        <c:axId val="161371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4607248"/>
        <c:crosses val="autoZero"/>
        <c:auto val="1"/>
        <c:lblAlgn val="ctr"/>
        <c:lblOffset val="100"/>
        <c:noMultiLvlLbl val="0"/>
      </c:catAx>
      <c:valAx>
        <c:axId val="304607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1371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4216186979269594E-2"/>
          <c:y val="2.4525801621234262E-2"/>
          <c:w val="0.95446280905771852"/>
          <c:h val="0.73379570691332519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 от аренды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0988045007032348E-3"/>
                  <c:y val="0.2374784110535404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01AD-40AC-A849-B2D76B6ECD46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0988045007032348E-3"/>
                  <c:y val="0.259067357512953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1AD-40AC-A849-B2D76B6ECD46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4173699015471166E-2"/>
                  <c:y val="0.418285837651122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01AD-40AC-A849-B2D76B6ECD46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2024 г.</c:v>
                </c:pt>
                <c:pt idx="1">
                  <c:v>2025 г.</c:v>
                </c:pt>
                <c:pt idx="2">
                  <c:v>2026 г.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9466.7999999999993</c:v>
                </c:pt>
                <c:pt idx="1">
                  <c:v>9466.7999999999993</c:v>
                </c:pt>
                <c:pt idx="2">
                  <c:v>14066.8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950-4925-9FCF-7ADE6011DF4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 от оказания платных услуг
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2024 г.</c:v>
                </c:pt>
                <c:pt idx="1">
                  <c:v>2025 г.</c:v>
                </c:pt>
                <c:pt idx="2">
                  <c:v>2026 г.</c:v>
                </c:pt>
              </c:strCache>
            </c:strRef>
          </c:cat>
          <c:val>
            <c:numRef>
              <c:f>Лист1!$C$2:$C$4</c:f>
              <c:numCache>
                <c:formatCode>0.00</c:formatCode>
                <c:ptCount val="3"/>
                <c:pt idx="0">
                  <c:v>500</c:v>
                </c:pt>
                <c:pt idx="1">
                  <c:v>500</c:v>
                </c:pt>
                <c:pt idx="2">
                  <c:v>500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950-4925-9FCF-7ADE6011DF4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доход от продажи активов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2024 г.</c:v>
                </c:pt>
                <c:pt idx="1">
                  <c:v>2025 г.</c:v>
                </c:pt>
                <c:pt idx="2">
                  <c:v>2026 г.</c:v>
                </c:pt>
              </c:strCache>
            </c:strRef>
          </c:cat>
          <c:val>
            <c:numRef>
              <c:f>Лист1!$D$2:$D$4</c:f>
              <c:numCache>
                <c:formatCode>#,##0.00</c:formatCode>
                <c:ptCount val="3"/>
                <c:pt idx="0">
                  <c:v>9900</c:v>
                </c:pt>
                <c:pt idx="1">
                  <c:v>0</c:v>
                </c:pt>
                <c:pt idx="2">
                  <c:v>8350.2000000000007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950-4925-9FCF-7ADE6011DF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shape val="box"/>
        <c:axId val="65965728"/>
        <c:axId val="305252736"/>
        <c:axId val="163369832"/>
      </c:bar3DChart>
      <c:catAx>
        <c:axId val="65965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5252736"/>
        <c:crosses val="autoZero"/>
        <c:auto val="1"/>
        <c:lblAlgn val="ctr"/>
        <c:lblOffset val="100"/>
        <c:noMultiLvlLbl val="0"/>
      </c:catAx>
      <c:valAx>
        <c:axId val="305252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5965728"/>
        <c:crosses val="autoZero"/>
        <c:crossBetween val="between"/>
      </c:valAx>
      <c:serAx>
        <c:axId val="163369832"/>
        <c:scaling>
          <c:orientation val="minMax"/>
        </c:scaling>
        <c:delete val="1"/>
        <c:axPos val="b"/>
        <c:majorTickMark val="out"/>
        <c:minorTickMark val="none"/>
        <c:tickLblPos val="nextTo"/>
        <c:crossAx val="305252736"/>
        <c:crosses val="autoZero"/>
      </c:ser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64111103313083"/>
          <c:y val="0.85363812209284662"/>
          <c:w val="0.75496799016294769"/>
          <c:h val="0.1011157389110144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 г.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руб.</c:v>
                </c:pt>
              </c:strCache>
            </c:strRef>
          </c:cat>
          <c:val>
            <c:numRef>
              <c:f>Лист1!$B$2</c:f>
              <c:numCache>
                <c:formatCode>0.00</c:formatCode>
                <c:ptCount val="1"/>
                <c:pt idx="0">
                  <c:v>19866.8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F39-4294-80A6-CC4C0DBA44C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2025 г.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руб.</c:v>
                </c:pt>
              </c:strCache>
            </c:strRef>
          </c:cat>
          <c:val>
            <c:numRef>
              <c:f>Лист1!$C$2</c:f>
              <c:numCache>
                <c:formatCode>0.00</c:formatCode>
                <c:ptCount val="1"/>
                <c:pt idx="0">
                  <c:v>9966.7999999999993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F39-4294-80A6-CC4C0DBA44C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2026 г.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321003963011986E-3"/>
                  <c:y val="0.102337877268459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CF39-4294-80A6-CC4C0DBA44C0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руб.</c:v>
                </c:pt>
              </c:strCache>
            </c:strRef>
          </c:cat>
          <c:val>
            <c:numRef>
              <c:f>Лист1!$D$2</c:f>
              <c:numCache>
                <c:formatCode>0.00</c:formatCode>
                <c:ptCount val="1"/>
                <c:pt idx="0">
                  <c:v>22917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F39-4294-80A6-CC4C0DBA44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2095496"/>
        <c:axId val="112095888"/>
      </c:barChart>
      <c:catAx>
        <c:axId val="112095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2095888"/>
        <c:crosses val="autoZero"/>
        <c:auto val="1"/>
        <c:lblAlgn val="ctr"/>
        <c:lblOffset val="100"/>
        <c:noMultiLvlLbl val="0"/>
      </c:catAx>
      <c:valAx>
        <c:axId val="112095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2095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8"/>
                <c:pt idx="0">
                  <c:v>Дотации бюджетам сельских поселений на выравнивание бюджетной обеспеченности</c:v>
                </c:pt>
                <c:pt idx="1">
                  <c:v>Субвенции бюджетам поселений на осуществление первичного воинского учета на территориях, где отсутствуют военные комиссариаты</c:v>
                </c:pt>
                <c:pt idx="2">
                  <c:v>Субвенции бюджетам поселений на осуществление отдельного гос. полномочия ЛО в сфере административных правоотношений</c:v>
                </c:pt>
                <c:pt idx="3">
                  <c:v>Субсидии бюджетам городских поселений на инициативные комиссии</c:v>
                </c:pt>
                <c:pt idx="4">
                  <c:v>Субсидии на поддержку развития общественной инфраструктуры муниципального значения в Ленинградской области</c:v>
                </c:pt>
                <c:pt idx="5">
                  <c:v>Субсидии бюджетам поселений на реализацию программ формирования городской среды</c:v>
                </c:pt>
                <c:pt idx="6">
                  <c:v>Субсидии на комплекс мероприятий по борьбе с борщевиком Сосновского</c:v>
                </c:pt>
                <c:pt idx="7">
                  <c:v>Субсидии на молодежный трудовой отряд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 formatCode="#\ ##0.00;[Red]#\ ##0.00">
                  <c:v>297521.5</c:v>
                </c:pt>
                <c:pt idx="1">
                  <c:v>3284.6</c:v>
                </c:pt>
                <c:pt idx="2">
                  <c:v>35.200000000000003</c:v>
                </c:pt>
                <c:pt idx="3">
                  <c:v>3061.2</c:v>
                </c:pt>
                <c:pt idx="4">
                  <c:v>7000</c:v>
                </c:pt>
                <c:pt idx="5">
                  <c:v>19000</c:v>
                </c:pt>
                <c:pt idx="6">
                  <c:v>335.4</c:v>
                </c:pt>
                <c:pt idx="7">
                  <c:v>220.1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03E-421E-A8C3-C51FA2267E6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8"/>
                <c:pt idx="0">
                  <c:v>Дотации бюджетам сельских поселений на выравнивание бюджетной обеспеченности</c:v>
                </c:pt>
                <c:pt idx="1">
                  <c:v>Субвенции бюджетам поселений на осуществление первичного воинского учета на территориях, где отсутствуют военные комиссариаты</c:v>
                </c:pt>
                <c:pt idx="2">
                  <c:v>Субвенции бюджетам поселений на осуществление отдельного гос. полномочия ЛО в сфере административных правоотношений</c:v>
                </c:pt>
                <c:pt idx="3">
                  <c:v>Субсидии бюджетам городских поселений на инициативные комиссии</c:v>
                </c:pt>
                <c:pt idx="4">
                  <c:v>Субсидии на поддержку развития общественной инфраструктуры муниципального значения в Ленинградской области</c:v>
                </c:pt>
                <c:pt idx="5">
                  <c:v>Субсидии бюджетам поселений на реализацию программ формирования городской среды</c:v>
                </c:pt>
                <c:pt idx="6">
                  <c:v>Субсидии на комплекс мероприятий по борьбе с борщевиком Сосновского</c:v>
                </c:pt>
                <c:pt idx="7">
                  <c:v>Субсидии на молодежный трудовой отряд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 formatCode="#\ ##0.00;[Red]#\ ##0.00">
                  <c:v>309835.09999999998</c:v>
                </c:pt>
                <c:pt idx="1">
                  <c:v>3398.9</c:v>
                </c:pt>
                <c:pt idx="2">
                  <c:v>35.200000000000003</c:v>
                </c:pt>
                <c:pt idx="3">
                  <c:v>0</c:v>
                </c:pt>
                <c:pt idx="4">
                  <c:v>0</c:v>
                </c:pt>
                <c:pt idx="6">
                  <c:v>868.1</c:v>
                </c:pt>
                <c:pt idx="7">
                  <c:v>217.8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03E-421E-A8C3-C51FA2267E6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2026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8"/>
                <c:pt idx="0">
                  <c:v>Дотации бюджетам сельских поселений на выравнивание бюджетной обеспеченности</c:v>
                </c:pt>
                <c:pt idx="1">
                  <c:v>Субвенции бюджетам поселений на осуществление первичного воинского учета на территориях, где отсутствуют военные комиссариаты</c:v>
                </c:pt>
                <c:pt idx="2">
                  <c:v>Субвенции бюджетам поселений на осуществление отдельного гос. полномочия ЛО в сфере административных правоотношений</c:v>
                </c:pt>
                <c:pt idx="3">
                  <c:v>Субсидии бюджетам городских поселений на инициативные комиссии</c:v>
                </c:pt>
                <c:pt idx="4">
                  <c:v>Субсидии на поддержку развития общественной инфраструктуры муниципального значения в Ленинградской области</c:v>
                </c:pt>
                <c:pt idx="5">
                  <c:v>Субсидии бюджетам поселений на реализацию программ формирования городской среды</c:v>
                </c:pt>
                <c:pt idx="6">
                  <c:v>Субсидии на комплекс мероприятий по борьбе с борщевиком Сосновского</c:v>
                </c:pt>
                <c:pt idx="7">
                  <c:v>Субсидии на молодежный трудовой отряд</c:v>
                </c:pt>
              </c:strCache>
            </c:strRef>
          </c:cat>
          <c:val>
            <c:numRef>
              <c:f>Лист1!$D$2:$D$9</c:f>
              <c:numCache>
                <c:formatCode>General</c:formatCode>
                <c:ptCount val="8"/>
                <c:pt idx="0" formatCode="#\ ##0.00;[Red]#\ ##0.00">
                  <c:v>250292.3</c:v>
                </c:pt>
                <c:pt idx="1">
                  <c:v>0</c:v>
                </c:pt>
                <c:pt idx="2">
                  <c:v>35.200000000000003</c:v>
                </c:pt>
                <c:pt idx="3">
                  <c:v>0</c:v>
                </c:pt>
                <c:pt idx="4">
                  <c:v>0</c:v>
                </c:pt>
                <c:pt idx="6">
                  <c:v>414.3</c:v>
                </c:pt>
                <c:pt idx="7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03E-421E-A8C3-C51FA2267E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2096672"/>
        <c:axId val="112097064"/>
      </c:barChart>
      <c:catAx>
        <c:axId val="1120966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2097064"/>
        <c:crosses val="autoZero"/>
        <c:auto val="1"/>
        <c:lblAlgn val="ctr"/>
        <c:lblOffset val="100"/>
        <c:noMultiLvlLbl val="0"/>
      </c:catAx>
      <c:valAx>
        <c:axId val="1120970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0;[Red]#\ 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2096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 г.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руб.</c:v>
                </c:pt>
              </c:strCache>
            </c:strRef>
          </c:cat>
          <c:val>
            <c:numRef>
              <c:f>Лист1!$B$2</c:f>
              <c:numCache>
                <c:formatCode>0.00</c:formatCode>
                <c:ptCount val="1"/>
                <c:pt idx="0">
                  <c:v>330458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DCC-4747-ACB1-0051B21F60E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 г.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1.8890328151986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DCC-4747-ACB1-0051B21F60E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руб.</c:v>
                </c:pt>
              </c:strCache>
            </c:strRef>
          </c:cat>
          <c:val>
            <c:numRef>
              <c:f>Лист1!$C$2</c:f>
              <c:numCache>
                <c:formatCode>0.00</c:formatCode>
                <c:ptCount val="1"/>
                <c:pt idx="0">
                  <c:v>314355.09999999998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DCC-4747-ACB1-0051B21F60E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2025 г.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руб.</c:v>
                </c:pt>
              </c:strCache>
            </c:strRef>
          </c:cat>
          <c:val>
            <c:numRef>
              <c:f>Лист1!$D$2</c:f>
              <c:numCache>
                <c:formatCode>0.00</c:formatCode>
                <c:ptCount val="1"/>
                <c:pt idx="0">
                  <c:v>250741.8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0DCC-4747-ACB1-0051B21F60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2097848"/>
        <c:axId val="112098240"/>
      </c:barChart>
      <c:catAx>
        <c:axId val="112097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2098240"/>
        <c:crosses val="autoZero"/>
        <c:auto val="1"/>
        <c:lblAlgn val="ctr"/>
        <c:lblOffset val="100"/>
        <c:noMultiLvlLbl val="0"/>
      </c:catAx>
      <c:valAx>
        <c:axId val="112098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2097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руб.</c:v>
                </c:pt>
              </c:strCache>
            </c:strRef>
          </c:tx>
          <c:spPr>
            <a:solidFill>
              <a:srgbClr val="00B0F0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245-49DB-84B4-E9435193A145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245-49DB-84B4-E9435193A145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245-49DB-84B4-E9435193A14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2024 г.</c:v>
                </c:pt>
                <c:pt idx="1">
                  <c:v>2025 г.</c:v>
                </c:pt>
                <c:pt idx="2">
                  <c:v>2026 г.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 formatCode="0.0">
                  <c:v>701451.1</c:v>
                </c:pt>
                <c:pt idx="1">
                  <c:v>704466.1</c:v>
                </c:pt>
                <c:pt idx="2">
                  <c:v>709768.2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1245-49DB-84B4-E9435193A1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05442760"/>
        <c:axId val="305443152"/>
      </c:barChart>
      <c:catAx>
        <c:axId val="305442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5443152"/>
        <c:crosses val="autoZero"/>
        <c:auto val="1"/>
        <c:lblAlgn val="ctr"/>
        <c:lblOffset val="100"/>
        <c:noMultiLvlLbl val="0"/>
      </c:catAx>
      <c:valAx>
        <c:axId val="305443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5442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руб.</c:v>
                </c:pt>
              </c:strCache>
            </c:strRef>
          </c:tx>
          <c:spPr>
            <a:solidFill>
              <a:srgbClr val="00B0F0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245-49DB-84B4-E9435193A145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245-49DB-84B4-E9435193A145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245-49DB-84B4-E9435193A14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2024 г.</c:v>
                </c:pt>
                <c:pt idx="1">
                  <c:v>2025 г.</c:v>
                </c:pt>
                <c:pt idx="2">
                  <c:v>2026 г.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 formatCode="0.0">
                  <c:v>576170.4</c:v>
                </c:pt>
                <c:pt idx="1">
                  <c:v>608458.6</c:v>
                </c:pt>
                <c:pt idx="2">
                  <c:v>617619.80000000005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1245-49DB-84B4-E9435193A1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05443936"/>
        <c:axId val="305444328"/>
      </c:barChart>
      <c:catAx>
        <c:axId val="305443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5444328"/>
        <c:crosses val="autoZero"/>
        <c:auto val="1"/>
        <c:lblAlgn val="ctr"/>
        <c:lblOffset val="100"/>
        <c:noMultiLvlLbl val="0"/>
      </c:catAx>
      <c:valAx>
        <c:axId val="305444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5443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8E61D-D431-422C-9764-11DAFE33AB63}" type="datetimeFigureOut">
              <a:rPr lang="en-US" smtClean="0"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479318" y="4074174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2/14/2024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2/14/2024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2/14/2024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2/14/2024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2/14/2024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2/14/2024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7300" b="1" dirty="0">
                <a:solidFill>
                  <a:srgbClr val="7030A0"/>
                </a:solidFill>
              </a:rPr>
              <a:t>ПРОЕКТ БЮДЖЕТА</a:t>
            </a:r>
            <a:endParaRPr lang="ru-RU" sz="6700" b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9097662" cy="1117687"/>
          </a:xfrm>
        </p:spPr>
        <p:txBody>
          <a:bodyPr>
            <a:noAutofit/>
          </a:bodyPr>
          <a:lstStyle/>
          <a:p>
            <a:pPr algn="ctr"/>
            <a:r>
              <a:rPr lang="ru-RU" sz="3000" b="1" dirty="0">
                <a:solidFill>
                  <a:srgbClr val="7030A0"/>
                </a:solidFill>
              </a:rPr>
              <a:t>муниципального образования «Муринское городское поселение» Всеволожского муниципального района Ленинградской области</a:t>
            </a:r>
            <a:br>
              <a:rPr lang="ru-RU" sz="3000" b="1" dirty="0">
                <a:solidFill>
                  <a:srgbClr val="7030A0"/>
                </a:solidFill>
              </a:rPr>
            </a:br>
            <a:r>
              <a:rPr lang="ru-RU" sz="3000" b="1" dirty="0">
                <a:solidFill>
                  <a:srgbClr val="7030A0"/>
                </a:solidFill>
              </a:rPr>
              <a:t>на 2024 год и плановый период 2025, 2026 гг.</a:t>
            </a:r>
            <a:br>
              <a:rPr lang="ru-RU" sz="3000" b="1" dirty="0">
                <a:solidFill>
                  <a:srgbClr val="7030A0"/>
                </a:solidFill>
              </a:rPr>
            </a:br>
            <a:endParaRPr lang="ru-RU" sz="3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188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6784397"/>
              </p:ext>
            </p:extLst>
          </p:nvPr>
        </p:nvGraphicFramePr>
        <p:xfrm>
          <a:off x="195072" y="2036064"/>
          <a:ext cx="11826240" cy="4669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rgbClr val="C00000"/>
                </a:solidFill>
              </a:rPr>
              <a:t>ИТОГО НЕПРОГРАММНЫЕ РАСХОДЫ</a:t>
            </a:r>
            <a:br>
              <a:rPr lang="ru-RU" dirty="0">
                <a:solidFill>
                  <a:srgbClr val="C00000"/>
                </a:solidFill>
              </a:rPr>
            </a:b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365430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92591" y="149651"/>
            <a:ext cx="10972800" cy="1226143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rgbClr val="C00000"/>
                </a:solidFill>
              </a:rPr>
              <a:t>НЕПРОГРАММНЫЕ РАСХОДЫ на 2024г. в тыс. руб.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900698249"/>
              </p:ext>
            </p:extLst>
          </p:nvPr>
        </p:nvGraphicFramePr>
        <p:xfrm>
          <a:off x="333375" y="719666"/>
          <a:ext cx="11572875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2018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257" y="183207"/>
            <a:ext cx="10972800" cy="1792552"/>
          </a:xfrm>
        </p:spPr>
        <p:txBody>
          <a:bodyPr>
            <a:normAutofit/>
          </a:bodyPr>
          <a:lstStyle/>
          <a:p>
            <a:r>
              <a:rPr lang="ru-RU" sz="2400" b="1" dirty="0"/>
              <a:t>расходы представительного органа муниципального образования «Муринское городское поселение» Всеволожского муниципального района Ленинградской области (Главы МО и Совета депутатов) на 2024г.</a:t>
            </a:r>
            <a:endParaRPr lang="ru-RU" sz="2400" dirty="0">
              <a:solidFill>
                <a:srgbClr val="C00000"/>
              </a:solidFill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439469518"/>
              </p:ext>
            </p:extLst>
          </p:nvPr>
        </p:nvGraphicFramePr>
        <p:xfrm>
          <a:off x="333375" y="719666"/>
          <a:ext cx="11572875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8265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257" y="183207"/>
            <a:ext cx="10972800" cy="1792552"/>
          </a:xfrm>
        </p:spPr>
        <p:txBody>
          <a:bodyPr>
            <a:normAutofit/>
          </a:bodyPr>
          <a:lstStyle/>
          <a:p>
            <a:r>
              <a:rPr lang="ru-RU" sz="2400" b="1" dirty="0"/>
              <a:t>расходы Контрольно-счетной палаты муниципального образования «Муринское городское поселение» Всеволожского муниципального района Ленинградской области на 2024г.</a:t>
            </a:r>
            <a:endParaRPr lang="ru-RU" sz="2400" dirty="0">
              <a:solidFill>
                <a:srgbClr val="C00000"/>
              </a:solidFill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203449377"/>
              </p:ext>
            </p:extLst>
          </p:nvPr>
        </p:nvGraphicFramePr>
        <p:xfrm>
          <a:off x="333375" y="719666"/>
          <a:ext cx="11572875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642666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274204"/>
              </p:ext>
            </p:extLst>
          </p:nvPr>
        </p:nvGraphicFramePr>
        <p:xfrm>
          <a:off x="219456" y="1812471"/>
          <a:ext cx="11814047" cy="4856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7765" y="323851"/>
            <a:ext cx="11012260" cy="122872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/>
              <a:t>расходы администрации в 2024г.</a:t>
            </a:r>
            <a:br>
              <a:rPr lang="ru-RU" sz="3200" b="1" dirty="0"/>
            </a:br>
            <a:r>
              <a:rPr lang="ru-RU" sz="3200" b="1" dirty="0"/>
              <a:t>тыс. руб.</a:t>
            </a:r>
            <a:r>
              <a:rPr lang="ru-RU" sz="4000" b="1" dirty="0"/>
              <a:t/>
            </a:r>
            <a:br>
              <a:rPr lang="ru-RU" sz="4000" b="1" dirty="0"/>
            </a:b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7139529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257" y="183207"/>
            <a:ext cx="10972800" cy="1792552"/>
          </a:xfrm>
        </p:spPr>
        <p:txBody>
          <a:bodyPr>
            <a:normAutofit/>
          </a:bodyPr>
          <a:lstStyle/>
          <a:p>
            <a:r>
              <a:rPr lang="ru-RU" sz="2400" b="1" dirty="0"/>
              <a:t>расходы на содержание МКУ «ЦМУ» на 2024г.</a:t>
            </a:r>
            <a:endParaRPr lang="ru-RU" sz="2400" dirty="0">
              <a:solidFill>
                <a:srgbClr val="C00000"/>
              </a:solidFill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629767385"/>
              </p:ext>
            </p:extLst>
          </p:nvPr>
        </p:nvGraphicFramePr>
        <p:xfrm>
          <a:off x="619125" y="1535744"/>
          <a:ext cx="11572875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706901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257" y="183207"/>
            <a:ext cx="10972800" cy="1792552"/>
          </a:xfrm>
        </p:spPr>
        <p:txBody>
          <a:bodyPr>
            <a:normAutofit/>
          </a:bodyPr>
          <a:lstStyle/>
          <a:p>
            <a:r>
              <a:rPr lang="ru-RU" sz="2400" b="1" dirty="0"/>
              <a:t>расходы на содержание МБУ «Муринская панорама» на 2024г.</a:t>
            </a:r>
            <a:endParaRPr lang="ru-RU" sz="2400" dirty="0">
              <a:solidFill>
                <a:srgbClr val="C00000"/>
              </a:solidFill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48581958"/>
              </p:ext>
            </p:extLst>
          </p:nvPr>
        </p:nvGraphicFramePr>
        <p:xfrm>
          <a:off x="309562" y="1634066"/>
          <a:ext cx="11572875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23553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257" y="183207"/>
            <a:ext cx="10972800" cy="1792552"/>
          </a:xfrm>
        </p:spPr>
        <p:txBody>
          <a:bodyPr>
            <a:normAutofit/>
          </a:bodyPr>
          <a:lstStyle/>
          <a:p>
            <a:r>
              <a:rPr lang="ru-RU" sz="2400" b="1" dirty="0"/>
              <a:t>расходы на содержание МБУ «Похоронная служба» на 2024г.</a:t>
            </a:r>
            <a:endParaRPr lang="ru-RU" sz="2400" dirty="0">
              <a:solidFill>
                <a:srgbClr val="C00000"/>
              </a:solidFill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290462472"/>
              </p:ext>
            </p:extLst>
          </p:nvPr>
        </p:nvGraphicFramePr>
        <p:xfrm>
          <a:off x="619125" y="1535744"/>
          <a:ext cx="11572875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44208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257" y="183207"/>
            <a:ext cx="10972800" cy="1792552"/>
          </a:xfrm>
        </p:spPr>
        <p:txBody>
          <a:bodyPr>
            <a:normAutofit/>
          </a:bodyPr>
          <a:lstStyle/>
          <a:p>
            <a:r>
              <a:rPr lang="ru-RU" sz="2400" b="1" dirty="0"/>
              <a:t>расходы на содержание МБУ «ЦБС» на 2024г.</a:t>
            </a:r>
            <a:endParaRPr lang="ru-RU" sz="2400" dirty="0">
              <a:solidFill>
                <a:srgbClr val="C00000"/>
              </a:solidFill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146651311"/>
              </p:ext>
            </p:extLst>
          </p:nvPr>
        </p:nvGraphicFramePr>
        <p:xfrm>
          <a:off x="117446" y="1342240"/>
          <a:ext cx="11853645" cy="5394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560974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257" y="183207"/>
            <a:ext cx="10972800" cy="1792552"/>
          </a:xfrm>
        </p:spPr>
        <p:txBody>
          <a:bodyPr>
            <a:normAutofit/>
          </a:bodyPr>
          <a:lstStyle/>
          <a:p>
            <a:r>
              <a:rPr lang="ru-RU" sz="2400" b="1" dirty="0"/>
              <a:t>расходы на содержание МБУ «СРТ» на 2024г.</a:t>
            </a:r>
            <a:endParaRPr lang="ru-RU" sz="2400" dirty="0">
              <a:solidFill>
                <a:srgbClr val="C00000"/>
              </a:solidFill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731392753"/>
              </p:ext>
            </p:extLst>
          </p:nvPr>
        </p:nvGraphicFramePr>
        <p:xfrm>
          <a:off x="117446" y="1342240"/>
          <a:ext cx="11853645" cy="5394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83808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3697315"/>
              </p:ext>
            </p:extLst>
          </p:nvPr>
        </p:nvGraphicFramePr>
        <p:xfrm>
          <a:off x="195072" y="2036064"/>
          <a:ext cx="11826240" cy="4669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/>
              <a:t>ВСЕГО ДОХОДОВ</a:t>
            </a:r>
          </a:p>
        </p:txBody>
      </p:sp>
    </p:spTree>
    <p:extLst>
      <p:ext uri="{BB962C8B-B14F-4D97-AF65-F5344CB8AC3E}">
        <p14:creationId xmlns:p14="http://schemas.microsoft.com/office/powerpoint/2010/main" val="15773169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5367232"/>
              </p:ext>
            </p:extLst>
          </p:nvPr>
        </p:nvGraphicFramePr>
        <p:xfrm>
          <a:off x="1162050" y="2674938"/>
          <a:ext cx="9879013" cy="3451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7764" y="354656"/>
            <a:ext cx="10972800" cy="1252728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rgbClr val="C00000"/>
                </a:solidFill>
              </a:rPr>
              <a:t>ИТОГО ПРОГРАММНЫЕ РАСХОДЫ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9272199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4310420"/>
              </p:ext>
            </p:extLst>
          </p:nvPr>
        </p:nvGraphicFramePr>
        <p:xfrm>
          <a:off x="170688" y="2060448"/>
          <a:ext cx="11728704" cy="4584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/>
              <a:t>ПРОГРАММНЫЕ РАСХОДЫ</a:t>
            </a:r>
            <a:br>
              <a:rPr lang="ru-RU" sz="3200" b="1" dirty="0"/>
            </a:br>
            <a:r>
              <a:rPr lang="ru-RU" sz="3200" b="1" dirty="0"/>
              <a:t>(По Муниципальным программам)</a:t>
            </a:r>
            <a:br>
              <a:rPr lang="ru-RU" sz="3200" b="1" dirty="0"/>
            </a:br>
            <a:r>
              <a:rPr lang="ru-RU" sz="3200" b="1" dirty="0"/>
              <a:t>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10158583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3674053"/>
              </p:ext>
            </p:extLst>
          </p:nvPr>
        </p:nvGraphicFramePr>
        <p:xfrm>
          <a:off x="182880" y="800100"/>
          <a:ext cx="12009120" cy="5674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380662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5447640"/>
              </p:ext>
            </p:extLst>
          </p:nvPr>
        </p:nvGraphicFramePr>
        <p:xfrm>
          <a:off x="1162050" y="2674938"/>
          <a:ext cx="9879013" cy="3451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7764" y="354656"/>
            <a:ext cx="10972800" cy="1252728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rgbClr val="7030A0"/>
                </a:solidFill>
              </a:rPr>
              <a:t>ДЕФИЦИТ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2540382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b="1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781981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Объект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259460"/>
              </p:ext>
            </p:extLst>
          </p:nvPr>
        </p:nvGraphicFramePr>
        <p:xfrm>
          <a:off x="329184" y="1950720"/>
          <a:ext cx="11558016" cy="4706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b="1" dirty="0"/>
              <a:t>НАЛОГОВЫЕ ДОХОДЫ                                   </a:t>
            </a:r>
            <a:br>
              <a:rPr lang="ru-RU" sz="2000" b="1" dirty="0"/>
            </a:br>
            <a:r>
              <a:rPr lang="ru-RU" sz="2000" b="1" dirty="0"/>
              <a:t>бюджета МО «Муринское городское поселение» Всеволожского муниципального района Ленинградской области на 2024 год и на плановый период 2025 и 2026 годов, 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2257731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1955753"/>
              </p:ext>
            </p:extLst>
          </p:nvPr>
        </p:nvGraphicFramePr>
        <p:xfrm>
          <a:off x="243840" y="2084832"/>
          <a:ext cx="11631168" cy="4645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ИТОГО НАЛОГОВЫЕ ДОХОДЫ</a:t>
            </a:r>
          </a:p>
        </p:txBody>
      </p:sp>
    </p:spTree>
    <p:extLst>
      <p:ext uri="{BB962C8B-B14F-4D97-AF65-F5344CB8AC3E}">
        <p14:creationId xmlns:p14="http://schemas.microsoft.com/office/powerpoint/2010/main" val="3687457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Объект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4045759"/>
              </p:ext>
            </p:extLst>
          </p:nvPr>
        </p:nvGraphicFramePr>
        <p:xfrm>
          <a:off x="329184" y="1950720"/>
          <a:ext cx="11558016" cy="4706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b="1" dirty="0"/>
              <a:t>НЕНАЛОГОВЫЕ ДОХОДЫ                                   </a:t>
            </a:r>
            <a:br>
              <a:rPr lang="ru-RU" sz="2000" b="1" dirty="0"/>
            </a:br>
            <a:r>
              <a:rPr lang="ru-RU" sz="2000" b="1" dirty="0"/>
              <a:t>бюджета МО «Муринское городское поселение» Всеволожского муниципального района Ленинградской области на 2024 год и на плановый период 2025 и 2025 годов, тыс. руб</a:t>
            </a:r>
            <a:r>
              <a:rPr lang="ru-RU" sz="2000" dirty="0"/>
              <a:t>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198257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4915587"/>
              </p:ext>
            </p:extLst>
          </p:nvPr>
        </p:nvGraphicFramePr>
        <p:xfrm>
          <a:off x="243840" y="2084832"/>
          <a:ext cx="11631168" cy="4645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ИТОГО НЕНАЛОГОВЫЕ ДОХОДЫ</a:t>
            </a:r>
          </a:p>
        </p:txBody>
      </p:sp>
    </p:spTree>
    <p:extLst>
      <p:ext uri="{BB962C8B-B14F-4D97-AF65-F5344CB8AC3E}">
        <p14:creationId xmlns:p14="http://schemas.microsoft.com/office/powerpoint/2010/main" val="3589664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Объект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8064626"/>
              </p:ext>
            </p:extLst>
          </p:nvPr>
        </p:nvGraphicFramePr>
        <p:xfrm>
          <a:off x="304800" y="2066544"/>
          <a:ext cx="11460480" cy="4791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БЕЗВОЗМЕЗДНЫЕ ПОСТУПЛЕНИЯ, 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3004293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9719871"/>
              </p:ext>
            </p:extLst>
          </p:nvPr>
        </p:nvGraphicFramePr>
        <p:xfrm>
          <a:off x="182880" y="2048256"/>
          <a:ext cx="11692128" cy="4706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ИТОГО БЕЗВОЗМЕЗДНЫЕ ПОСТУПЛЕНИЯ</a:t>
            </a:r>
          </a:p>
        </p:txBody>
      </p:sp>
    </p:spTree>
    <p:extLst>
      <p:ext uri="{BB962C8B-B14F-4D97-AF65-F5344CB8AC3E}">
        <p14:creationId xmlns:p14="http://schemas.microsoft.com/office/powerpoint/2010/main" val="3234363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9329101"/>
              </p:ext>
            </p:extLst>
          </p:nvPr>
        </p:nvGraphicFramePr>
        <p:xfrm>
          <a:off x="195072" y="2036064"/>
          <a:ext cx="11826240" cy="4669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/>
              <a:t>ВСЕГО РАСХОДОВ</a:t>
            </a:r>
          </a:p>
        </p:txBody>
      </p:sp>
    </p:spTree>
    <p:extLst>
      <p:ext uri="{BB962C8B-B14F-4D97-AF65-F5344CB8AC3E}">
        <p14:creationId xmlns:p14="http://schemas.microsoft.com/office/powerpoint/2010/main" val="16965932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1296</TotalTime>
  <Words>165</Words>
  <Application>Microsoft Office PowerPoint</Application>
  <PresentationFormat>Широкоэкранный</PresentationFormat>
  <Paragraphs>27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7" baseType="lpstr">
      <vt:lpstr>Candara</vt:lpstr>
      <vt:lpstr>Symbol</vt:lpstr>
      <vt:lpstr>Волна</vt:lpstr>
      <vt:lpstr>   ПРОЕКТ БЮДЖЕТА</vt:lpstr>
      <vt:lpstr>ВСЕГО ДОХОДОВ</vt:lpstr>
      <vt:lpstr>НАЛОГОВЫЕ ДОХОДЫ                                    бюджета МО «Муринское городское поселение» Всеволожского муниципального района Ленинградской области на 2024 год и на плановый период 2025 и 2026 годов, тыс. руб.</vt:lpstr>
      <vt:lpstr>ИТОГО НАЛОГОВЫЕ ДОХОДЫ</vt:lpstr>
      <vt:lpstr>НЕНАЛОГОВЫЕ ДОХОДЫ                                    бюджета МО «Муринское городское поселение» Всеволожского муниципального района Ленинградской области на 2024 год и на плановый период 2025 и 2025 годов, тыс. руб.</vt:lpstr>
      <vt:lpstr>ИТОГО НЕНАЛОГОВЫЕ ДОХОДЫ</vt:lpstr>
      <vt:lpstr>БЕЗВОЗМЕЗДНЫЕ ПОСТУПЛЕНИЯ, тыс. руб.</vt:lpstr>
      <vt:lpstr>ИТОГО БЕЗВОЗМЕЗДНЫЕ ПОСТУПЛЕНИЯ</vt:lpstr>
      <vt:lpstr>ВСЕГО РАСХОДОВ</vt:lpstr>
      <vt:lpstr>ИТОГО НЕПРОГРАММНЫЕ РАСХОДЫ </vt:lpstr>
      <vt:lpstr>НЕПРОГРАММНЫЕ РАСХОДЫ на 2024г. в тыс. руб.</vt:lpstr>
      <vt:lpstr>расходы представительного органа муниципального образования «Муринское городское поселение» Всеволожского муниципального района Ленинградской области (Главы МО и Совета депутатов) на 2024г.</vt:lpstr>
      <vt:lpstr>расходы Контрольно-счетной палаты муниципального образования «Муринское городское поселение» Всеволожского муниципального района Ленинградской области на 2024г.</vt:lpstr>
      <vt:lpstr>расходы администрации в 2024г. тыс. руб. </vt:lpstr>
      <vt:lpstr>расходы на содержание МКУ «ЦМУ» на 2024г.</vt:lpstr>
      <vt:lpstr>расходы на содержание МБУ «Муринская панорама» на 2024г.</vt:lpstr>
      <vt:lpstr>расходы на содержание МБУ «Похоронная служба» на 2024г.</vt:lpstr>
      <vt:lpstr>расходы на содержание МБУ «ЦБС» на 2024г.</vt:lpstr>
      <vt:lpstr>расходы на содержание МБУ «СРТ» на 2024г.</vt:lpstr>
      <vt:lpstr>ИТОГО ПРОГРАММНЫЕ РАСХОДЫ</vt:lpstr>
      <vt:lpstr>ПРОГРАММНЫЕ РАСХОДЫ (По Муниципальным программам) тыс. руб.</vt:lpstr>
      <vt:lpstr>Презентация PowerPoint</vt:lpstr>
      <vt:lpstr>ДЕФИЦИТ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БЮДЖЕТА</dc:title>
  <dc:creator>Маргарита Кожарская</dc:creator>
  <cp:lastModifiedBy>Арина</cp:lastModifiedBy>
  <cp:revision>88</cp:revision>
  <dcterms:created xsi:type="dcterms:W3CDTF">2021-11-29T06:59:31Z</dcterms:created>
  <dcterms:modified xsi:type="dcterms:W3CDTF">2024-02-14T07:36:10Z</dcterms:modified>
</cp:coreProperties>
</file>